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Raleway"/>
      <p:regular r:id="rId101"/>
      <p:bold r:id="rId102"/>
      <p:italic r:id="rId103"/>
      <p:boldItalic r:id="rId104"/>
    </p:embeddedFont>
    <p:embeddedFont>
      <p:font typeface="Lat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Lato-italic.fntdata"/><Relationship Id="rId106" Type="http://schemas.openxmlformats.org/officeDocument/2006/relationships/font" Target="fonts/Lato-bold.fntdata"/><Relationship Id="rId105" Type="http://schemas.openxmlformats.org/officeDocument/2006/relationships/font" Target="fonts/Lato-regular.fntdata"/><Relationship Id="rId104" Type="http://schemas.openxmlformats.org/officeDocument/2006/relationships/font" Target="fonts/Raleway-boldItalic.fntdata"/><Relationship Id="rId108" Type="http://schemas.openxmlformats.org/officeDocument/2006/relationships/font" Target="fonts/La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aleway-italic.fntdata"/><Relationship Id="rId102" Type="http://schemas.openxmlformats.org/officeDocument/2006/relationships/font" Target="fonts/Raleway-bold.fntdata"/><Relationship Id="rId101" Type="http://schemas.openxmlformats.org/officeDocument/2006/relationships/font" Target="fonts/Raleway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ef8120c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ef8120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eef8120c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eef8120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72a4682d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72a4682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654639cb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654639cb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654639cb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654639cb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ef8120c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ef8120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654639cb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654639cb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2eac5d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f2eac5d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53c28a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f53c28a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f2eac5d0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f2eac5d0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f7ebc0e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f7ebc0e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f980408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f980408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654639cb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654639cb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0521903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0521903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654639cb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654639cb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f2eac5d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f2eac5d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f34e922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f34e922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654639cb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654639cb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f34e922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f34e922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f34e922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f34e922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f34e922e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f34e922e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654639cb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654639cb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654639cb6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654639cb6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54639cb6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54639cb6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654639cb6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654639cb6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654639cb6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654639cb6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f2eac5d0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f2eac5d0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f34e92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f34e92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f34e922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f34e922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f34e922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f34e922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f34e922e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f34e922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f34e922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f34e922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f7ebc0e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f7ebc0e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f34e922e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f34e922e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f34e922e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f34e922e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f34e922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f34e922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f34e922e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f34e922e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f34e922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f34e922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f53c28ae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f53c28ae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34e922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34e922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f34e922e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f34e922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f34e922e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f34e922e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f34e922e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f34e922e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f34e922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f34e922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f34e922e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f34e922e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f34e922e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f34e922e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eef8120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eef8120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f34e922e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f34e922e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f34e922e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f34e922e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eef812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eef81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f34e922e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f34e922e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f34e922e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f34e922e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f34e922e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f34e922e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f34e922e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f34e922e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f34e922e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f34e922e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f34e922e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f34e922e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f34e922e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1f34e922e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f34e922e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f34e922e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f34e922e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f34e922e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f34e922e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f34e922e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f2eac5d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f2eac5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f34e922e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f34e922e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eef8120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eef8120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f34e922e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f34e922e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f34e922e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f34e922e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f34e922e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f34e922e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f34e922e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f34e922e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f34e922e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f34e922e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f34e922e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f34e922e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f34e922e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1f34e922e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f34e922e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f34e922e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eef8120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eef8120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f34e922e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1f34e922e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f34e922e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f34e922e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f34e922e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f34e922e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0c9ab455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0c9ab455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0c9ab455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20c9ab455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f34e922e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1f34e922e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f2eac5d0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1f2eac5d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f34e922e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f34e922e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f53c28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f53c28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f53c28a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f53c28a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72a4682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72a4682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1f53c28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1f53c28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1eef8120c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1eef8120c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1f53c28a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1f53c28a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eef8120c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eef8120c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654639cb6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654639cb6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582" y="4606487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9" name="Google Shape;19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832" y="4642287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2" name="Google Shape;6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OWASP/Amass/releases/download/v3.16.0/amass_windows_amd64.zip" TargetMode="External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jeredbare/paradig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docker.com/get-docker/" TargetMode="External"/><Relationship Id="rId4" Type="http://schemas.openxmlformats.org/officeDocument/2006/relationships/hyperlink" Target="https://github.com/jeredbare/paradigm" TargetMode="External"/><Relationship Id="rId5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irt.net/Nikto2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Relationship Id="rId4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5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OWASP/Amass" TargetMode="External"/><Relationship Id="rId4" Type="http://schemas.openxmlformats.org/officeDocument/2006/relationships/hyperlink" Target="https://github.com/jeredbare/paradigm" TargetMode="External"/><Relationship Id="rId9" Type="http://schemas.openxmlformats.org/officeDocument/2006/relationships/image" Target="../media/image1.jpg"/><Relationship Id="rId5" Type="http://schemas.openxmlformats.org/officeDocument/2006/relationships/hyperlink" Target="https://nmap.org/" TargetMode="External"/><Relationship Id="rId6" Type="http://schemas.openxmlformats.org/officeDocument/2006/relationships/hyperlink" Target="https://cirt.net/Nikto2" TargetMode="External"/><Relationship Id="rId7" Type="http://schemas.openxmlformats.org/officeDocument/2006/relationships/hyperlink" Target="https://buckets.grayhatwarfare.com/" TargetMode="External"/><Relationship Id="rId8" Type="http://schemas.openxmlformats.org/officeDocument/2006/relationships/hyperlink" Target="https://github.com/jeredbare/talks/reconyourself2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hyperlink" Target="mailto:jeredbare@gmail.co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5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ctrTitle"/>
          </p:nvPr>
        </p:nvSpPr>
        <p:spPr>
          <a:xfrm>
            <a:off x="729450" y="1322450"/>
            <a:ext cx="789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Go Recon Yourself!  2.0</a:t>
            </a:r>
            <a:endParaRPr/>
          </a:p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965726" y="2936875"/>
            <a:ext cx="5333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Discovering your external risk using mostly open source tools.  UPDATED AND SCARIER THAN EVER.</a:t>
            </a:r>
            <a:endParaRPr b="1" sz="1400"/>
          </a:p>
        </p:txBody>
      </p:sp>
      <p:sp>
        <p:nvSpPr>
          <p:cNvPr id="175" name="Google Shape;175;p18"/>
          <p:cNvSpPr/>
          <p:nvPr/>
        </p:nvSpPr>
        <p:spPr>
          <a:xfrm>
            <a:off x="307000" y="47225"/>
            <a:ext cx="8657400" cy="31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Reconnaissance</a:t>
            </a:r>
            <a:r>
              <a:rPr lang="en-GB"/>
              <a:t> - A Four Step Process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866325" y="1814875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Environment Discovery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TLS Certificates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Networking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CIDR Blocks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Cloud Providers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Perimeter Scanning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tools to determine what is live vs not live.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Cloud Scanning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Using tools and techniques to recognize misconfigurations.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Monitoring and Determining Risk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Monitoring for changes within the environment using tools that scan the internet.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080300" y="2136525"/>
            <a:ext cx="6983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Environment Discovery</a:t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AMASS - https://github.com/OWASP/Amass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Developed by Jeff Foley (@jeff_foley) and OWASP to help organizations discover their attack surface.  Focused on asset discovery, DNS enumeration, and attack surface mapping. 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850" y="3166903"/>
            <a:ext cx="4572000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24" y="2862099"/>
            <a:ext cx="1957000" cy="20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Sources Used and API Integrations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825" y="1878875"/>
            <a:ext cx="5451723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 </a:t>
            </a:r>
            <a:r>
              <a:rPr lang="en-GB"/>
              <a:t>AMASS</a:t>
            </a:r>
            <a:endParaRPr/>
          </a:p>
        </p:txBody>
      </p:sp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1295325" y="2078875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Windows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Download and install the binary.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https://github.com/OWASP/Amass/releases/download/v3.16.0/amass_windows_amd64.zip</a:t>
            </a:r>
            <a:r>
              <a:rPr lang="en-GB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Kali Linux or Ubuntu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sudo apt install amass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Mac OSX using Homebrew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brew tap caffix/amass</a:t>
            </a: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Courier New"/>
              <a:buChar char="○"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brew install amass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Docker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0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caffix/amass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AMASS Commands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74275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intel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Gathers open source intelligence. 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AutoNum type="romanLcPeriod"/>
            </a:pPr>
            <a:r>
              <a:rPr lang="en-GB" sz="900"/>
              <a:t>WHOIS Data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AutoNum type="romanLcPeriod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intel -whois -d [target_domain]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enum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Enumerates DNS and network maps </a:t>
            </a:r>
            <a:r>
              <a:rPr lang="en-GB" sz="900"/>
              <a:t>systems that are exposed to the internet.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AutoNum type="romanLcPeriod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enum -d [target_domain]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viz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Create network graph visualizations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HTML, Maltego, Graphistry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AutoNum type="romanLcPeriod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viz -d3 -d [target_domain]</a:t>
            </a:r>
            <a:endParaRPr sz="8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800"/>
              <a:buFont typeface="Courier New"/>
              <a:buChar char="●"/>
            </a:pPr>
            <a:r>
              <a:rPr lang="en-GB" sz="1100"/>
              <a:t>db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Manages the databases storing enumeration information.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AutoNum type="romanLcPeriod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db -show -ip -d [target_domain]</a:t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4856300" y="1891575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track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Compares the results of multiple targets.  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Good for global organizations and multiple domains. 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track -df [target_domains].txt</a:t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9" name="Google Shape;289;p32"/>
          <p:cNvSpPr/>
          <p:nvPr/>
        </p:nvSpPr>
        <p:spPr>
          <a:xfrm>
            <a:off x="189625" y="1817200"/>
            <a:ext cx="5088300" cy="179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46525" y="4277075"/>
            <a:ext cx="4981800" cy="73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GB"/>
              <a:t>AMASS Intel (using docker)</a:t>
            </a:r>
            <a:endParaRPr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1281200" y="1833725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Gather WHOIS data against the 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Windows + Docker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-rm caffix/amass intel -whois -d example.com 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Font typeface="Courier New"/>
              <a:buChar char="○"/>
            </a:pPr>
            <a:r>
              <a:rPr lang="en-GB" sz="1400"/>
              <a:t>Using the binary (Windows, Linux, Mac)</a:t>
            </a:r>
            <a:r>
              <a:rPr lang="en-GB" sz="1400"/>
              <a:t> </a:t>
            </a:r>
            <a:endParaRPr sz="14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Font typeface="Courier New"/>
              <a:buChar char="■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</a:t>
            </a: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intel -whois -d example.com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72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344" y="0"/>
            <a:ext cx="301555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</a:t>
            </a:r>
            <a:r>
              <a:rPr lang="en-GB"/>
              <a:t>AMASS Enumeration (using docker)</a:t>
            </a:r>
            <a:endParaRPr/>
          </a:p>
        </p:txBody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1281200" y="1833725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Enumerate the public Network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-rm caffix/amass enum -d example.com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Font typeface="Courier New"/>
              <a:buChar char="○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</a:t>
            </a: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enum -d example.com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0" y="20150"/>
            <a:ext cx="40308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244" y="491263"/>
            <a:ext cx="4788180" cy="38964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/>
          <p:nvPr/>
        </p:nvSpPr>
        <p:spPr>
          <a:xfrm>
            <a:off x="665975" y="1672000"/>
            <a:ext cx="892800" cy="3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870325" y="1087575"/>
            <a:ext cx="892800" cy="3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ctrTitle"/>
          </p:nvPr>
        </p:nvSpPr>
        <p:spPr>
          <a:xfrm>
            <a:off x="713401" y="1273225"/>
            <a:ext cx="77172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unplug the internet cord and start a farm.</a:t>
            </a:r>
            <a:endParaRPr/>
          </a:p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3846000" y="542500"/>
            <a:ext cx="14520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Informal Title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" y="39025"/>
            <a:ext cx="376231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165" y="39025"/>
            <a:ext cx="44754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	AMASS Database (using docker)</a:t>
            </a:r>
            <a:endParaRPr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1281200" y="1833725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Enumerate the public Network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-rm caffix/amass db -show -ip -d example.com 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Font typeface="Courier New"/>
              <a:buChar char="○"/>
            </a:pPr>
            <a:r>
              <a:rPr lang="en-GB" sz="15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db -show -ip -d example.com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50" y="152400"/>
            <a:ext cx="33057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favorite flags</a:t>
            </a:r>
            <a:endParaRPr/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582950" y="1853850"/>
            <a:ext cx="8126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</a:t>
            </a:r>
            <a:r>
              <a:rPr lang="en-GB" sz="1100"/>
              <a:t>ntel 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-o 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900"/>
              <a:t>Outputs to a text file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–rm caffix/amass intel -whois -d example.com -o example_WHOIS_com.txt</a:t>
            </a:r>
            <a:endParaRPr sz="8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intel -whois -d [target_domain] -o example_WHOIS_com.txt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enum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-json [file.json] -o [file.txt]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900"/>
              <a:t>Saves to json file.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Example</a:t>
            </a:r>
            <a:endParaRPr sz="900"/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–rm caffix/amass enum -d example.com -json example_enum_com.json -o example_enum_com.txt</a:t>
            </a:r>
            <a:endParaRPr sz="8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2" marL="1371600" rtl="0" algn="l"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enum -d example.com -json example_enum_com.json -o example_enum_com.txt 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AMASS’ing yourself quickly (save this info):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Using Docker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Run AMASS Intel command to gather the information and save to a text file.</a:t>
            </a:r>
            <a:endParaRPr sz="1500"/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-GB" sz="13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-rm caffix/amass intel -whois -d example.com -o results.txt</a:t>
            </a:r>
            <a:endParaRPr sz="13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Run AMASS Enum, enumerate the domain, and save the information.</a:t>
            </a:r>
            <a:endParaRPr sz="1500"/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SzPts val="700"/>
              <a:buChar char="■"/>
            </a:pPr>
            <a:r>
              <a:rPr lang="en-GB" sz="13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-rm caffix/amass enum -d example.com -json example_enum_com.json -o enum_example_com.txt</a:t>
            </a:r>
            <a:endParaRPr sz="13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Accuracy of data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Sometimes the data is not completely accurate.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What is live vs what is decommissioned?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1100"/>
              <a:t>Slow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Data is scraped from a large amount of resources and consolidated into one place.  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Need to add </a:t>
            </a: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-timeout </a:t>
            </a:r>
            <a:r>
              <a:rPr lang="en-GB" sz="900"/>
              <a:t>flag to every command invoked.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–rm caffix/amass enum -d example.com -json example_com.json -timeout 30       </a:t>
            </a:r>
            <a:r>
              <a:rPr i="1" lang="en-GB" sz="900"/>
              <a:t>Minutes</a:t>
            </a:r>
            <a:r>
              <a:rPr lang="en-GB" sz="900"/>
              <a:t>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No GUI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Easy to learn, but if someone is used to a GUI there is a bit of a learning curve.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Risk Scoring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-GB" sz="900"/>
              <a:t>How do you risk score assets that may have compensating controls?</a:t>
            </a:r>
            <a:endParaRPr sz="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2701625" y="3112550"/>
            <a:ext cx="264600" cy="189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1080300" y="2136525"/>
            <a:ext cx="6983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Perimeter Scanning</a:t>
            </a:r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Recon Profile Check</a:t>
            </a:r>
            <a:endParaRPr sz="1200"/>
          </a:p>
        </p:txBody>
      </p:sp>
      <p:sp>
        <p:nvSpPr>
          <p:cNvPr id="374" name="Google Shape;374;p4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Text file of WHOIS Intel domains in </a:t>
            </a:r>
            <a:r>
              <a:rPr lang="en-GB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example_whois_com.txt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Enumerated services in our </a:t>
            </a:r>
            <a:r>
              <a:rPr lang="en-GB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example_com.json</a:t>
            </a:r>
            <a:r>
              <a:rPr lang="en-GB" sz="1800">
                <a:solidFill>
                  <a:srgbClr val="FFFFFF"/>
                </a:solidFill>
              </a:rPr>
              <a:t> file AND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example_enum_com.txt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Paradigm</a:t>
            </a:r>
            <a:endParaRPr/>
          </a:p>
        </p:txBody>
      </p:sp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Open source tool that analyzes discovered assets and reports if they are available to the public internet.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Web UI that analyzes the enumeration JSON files you save from AMASS.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Small risk scoring system that tells you what percentage of your discovered </a:t>
            </a:r>
            <a:r>
              <a:rPr lang="en-GB" sz="1100"/>
              <a:t>environment</a:t>
            </a:r>
            <a:r>
              <a:rPr lang="en-GB" sz="1100"/>
              <a:t> is open to the internet.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https://github.com/jeredbare/paradigm</a:t>
            </a:r>
            <a:r>
              <a:rPr lang="en-GB" sz="1100"/>
              <a:t> 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775" y="555575"/>
            <a:ext cx="2510577" cy="19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75" y="77250"/>
            <a:ext cx="7262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Thank You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325" y="218905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150" y="1850913"/>
            <a:ext cx="38195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Paradigm Yourself</a:t>
            </a:r>
            <a:endParaRPr/>
          </a:p>
        </p:txBody>
      </p:sp>
      <p:sp>
        <p:nvSpPr>
          <p:cNvPr id="395" name="Google Shape;395;p47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Download and install Docker + docker-compose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https://docs.docker.com/get-docker/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 the repository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https://github.com/jeredbare/paradigm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the container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Unzip the repository.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 into that directory and run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docker-compose</a:t>
            </a:r>
            <a:r>
              <a:rPr lang="en-GB"/>
              <a:t>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Running the container and navigate to the web interface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docker-compose up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Go to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http://localhost:3000</a:t>
            </a:r>
            <a:r>
              <a:rPr lang="en-GB"/>
              <a:t> in a web browser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25" y="152400"/>
            <a:ext cx="5759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" y="0"/>
            <a:ext cx="873097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575319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00" y="152400"/>
            <a:ext cx="786480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8" y="152400"/>
            <a:ext cx="816281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Paradigm Limitations</a:t>
            </a:r>
            <a:endParaRPr/>
          </a:p>
        </p:txBody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Buggy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Application will crash with a properly formatted JSON file.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Have to upload files saved from </a:t>
            </a:r>
            <a:r>
              <a:rPr lang="en-GB" sz="8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amass enum -d [target_domain] -json [target_domain].json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Risk Score does not account for compensating controls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Every domain available to the internet is not a risk.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33" name="Google Shape;4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</a:t>
            </a:r>
            <a:endParaRPr/>
          </a:p>
        </p:txBody>
      </p:sp>
      <p:sp>
        <p:nvSpPr>
          <p:cNvPr id="439" name="Google Shape;439;p54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NMAP is a network port scanner that is compatible with all operating systems.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Windows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Mac OSX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Linux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Docker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Used by Security Pros, Network Engineers, IT Pros.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Has a robust scripting engine (LUA)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Checking for certificate ciphers.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Brute forcing engine.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Basic network vulnerability scanning.</a:t>
            </a:r>
            <a:endParaRPr sz="1100"/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000" y="557850"/>
            <a:ext cx="16002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 Commands – Scanning Yourself</a:t>
            </a:r>
            <a:endParaRPr/>
          </a:p>
        </p:txBody>
      </p:sp>
      <p:sp>
        <p:nvSpPr>
          <p:cNvPr id="447" name="Google Shape;447;p55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Scanning a Single IP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-sV -A -T4 192.168.1.2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CIDR Block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-T4 192.168.1.0/24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FQDN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scanme.nmap.org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25" y="816525"/>
            <a:ext cx="804016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5" name="Google Shape;195;p21"/>
          <p:cNvSpPr txBox="1"/>
          <p:nvPr>
            <p:ph idx="4294967295" type="body"/>
          </p:nvPr>
        </p:nvSpPr>
        <p:spPr>
          <a:xfrm>
            <a:off x="1182050" y="1706925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This presentation is for informational purposes </a:t>
            </a:r>
            <a:r>
              <a:rPr b="1" lang="en-GB" sz="3000" u="sng">
                <a:solidFill>
                  <a:srgbClr val="FFFFFF"/>
                </a:solidFill>
              </a:rPr>
              <a:t>ONLY</a:t>
            </a:r>
            <a:r>
              <a:rPr lang="en-GB" sz="3000">
                <a:solidFill>
                  <a:srgbClr val="FFFFFF"/>
                </a:solidFill>
              </a:rPr>
              <a:t>.  The conference organizers nor myself are responsible for any malicious behavior.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494975" y="204250"/>
            <a:ext cx="23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Disclaimer: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 Commands – Scanning The Perimeter</a:t>
            </a:r>
            <a:endParaRPr/>
          </a:p>
        </p:txBody>
      </p:sp>
      <p:sp>
        <p:nvSpPr>
          <p:cNvPr id="460" name="Google Shape;460;p57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Scanning a Single IP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-T4 192.168.1.2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CIDR Block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-T4 192.168.1.0/24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FQDN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scanme.nmap.org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 a list of targets (importing our Recon evidence)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-iL example_enum_com.txt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1" name="Google Shape;4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154" y="593175"/>
            <a:ext cx="4851397" cy="421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00" y="498975"/>
            <a:ext cx="3800354" cy="440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 Commands – Adding to our Recon Profile</a:t>
            </a:r>
            <a:endParaRPr/>
          </a:p>
        </p:txBody>
      </p:sp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Scanning a Single IP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-T4 192.168.1.2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CIDR Block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-T4 192.168.1.0/24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Scanning a FQDN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scanme.nmap.org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Scan a list of targets (importing our Recon evidence)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-iL example_com.txt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GB" sz="1100"/>
              <a:t>Saving the port scan results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nmap -sV -A -T4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-iL example_com.txt -oN example_com_results.txt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 Commands – Adding to our Recon Profile</a:t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425" y="1853850"/>
            <a:ext cx="384315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NMAP Limitations</a:t>
            </a:r>
            <a:endParaRPr/>
          </a:p>
        </p:txBody>
      </p:sp>
      <p:sp>
        <p:nvSpPr>
          <p:cNvPr id="488" name="Google Shape;488;p61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Sometimes can be slow.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Noisy -- most IPS/IDS can pick up the port scanning activity.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You can manipulate packets to evade some IPS/IDS.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Well known by attackers and defenders.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Will sometimes break itself or other things.</a:t>
            </a:r>
            <a:endParaRPr sz="1100"/>
          </a:p>
        </p:txBody>
      </p:sp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Recon Profile Check</a:t>
            </a:r>
            <a:endParaRPr sz="1200"/>
          </a:p>
        </p:txBody>
      </p:sp>
      <p:sp>
        <p:nvSpPr>
          <p:cNvPr id="495" name="Google Shape;495;p6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Text file of WHOIS Intel domains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example_whois_com.txt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Enumerated services in our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example_com.json</a:t>
            </a:r>
            <a:r>
              <a:rPr lang="en-GB" sz="1800">
                <a:solidFill>
                  <a:schemeClr val="lt1"/>
                </a:solidFill>
              </a:rPr>
              <a:t> file AND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example_enum_com.txt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We know which domains respond to GET requests (200 Code)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Ports scanned by NMAP and saved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example_com_results.txt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96" name="Google Shape;4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Nikto – Scanning the Perimeter (Web Apps)</a:t>
            </a:r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Open source web vulnerability scanner.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Built into Kali Linux, but can be used with Docker and other Linux flavors.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Really good for quick scans to determine baseline vulnerabilities.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https://cirt.net/Nikto2</a:t>
            </a:r>
            <a:r>
              <a:rPr lang="en-GB" sz="1100"/>
              <a:t>  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Running nikto (in Kali Linux)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nikto -host [domain_or_ip]:[port]-o example_com_webapps.txt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875" y="494170"/>
            <a:ext cx="1417125" cy="2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0" y="624950"/>
            <a:ext cx="7415976" cy="411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Nikto – Limitations</a:t>
            </a:r>
            <a:endParaRPr/>
          </a:p>
        </p:txBody>
      </p:sp>
      <p:sp>
        <p:nvSpPr>
          <p:cNvPr id="516" name="Google Shape;516;p65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Has a finite amount of signatures.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 u="sng"/>
              <a:t>VERY NOISY</a:t>
            </a:r>
            <a:r>
              <a:rPr lang="en-GB" sz="1200"/>
              <a:t>: Any basic IDS/IPS will pick up these activities.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Does not replace commercial web vulnerability scanners, good for recon profiling.  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17" name="Google Shape;5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875" y="494170"/>
            <a:ext cx="1417125" cy="2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1080300" y="2136525"/>
            <a:ext cx="6983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Cloud </a:t>
            </a:r>
            <a:r>
              <a:rPr lang="en-GB"/>
              <a:t>Scanning</a:t>
            </a:r>
            <a:endParaRPr/>
          </a:p>
        </p:txBody>
      </p:sp>
      <p:pic>
        <p:nvPicPr>
          <p:cNvPr id="524" name="Google Shape;5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Today’s Agenda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Estimated Time: 40 - 60  Minutes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160300" y="2931550"/>
            <a:ext cx="30069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b="1" sz="3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Demo?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time allows, demo.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22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8" name="Google Shape;208;p22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 &amp; A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not, hit me up after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3784525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Estimated Time: 15 Minutes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654175" y="379550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May run the full time.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GrayHat Warfare - Cloud Recon</a:t>
            </a:r>
            <a:endParaRPr/>
          </a:p>
        </p:txBody>
      </p:sp>
      <p:sp>
        <p:nvSpPr>
          <p:cNvPr id="530" name="Google Shape;530;p67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Online search for open AWS S3 Buckets, GCP Instances, and Azure blobs.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You can find misconfigured cloud assets in this search engine.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You can also find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Passwords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User accounts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Credit Card numbers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And….some other interesting stuff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31" name="Google Shape;5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750" y="578675"/>
            <a:ext cx="14287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75" y="152400"/>
            <a:ext cx="73252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50" y="114675"/>
            <a:ext cx="75463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50" y="152400"/>
            <a:ext cx="72793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>
            <p:ph type="title"/>
          </p:nvPr>
        </p:nvSpPr>
        <p:spPr>
          <a:xfrm>
            <a:off x="729450" y="1318650"/>
            <a:ext cx="828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GrayHat Warfare - Limitations</a:t>
            </a:r>
            <a:endParaRPr/>
          </a:p>
        </p:txBody>
      </p:sp>
      <p:sp>
        <p:nvSpPr>
          <p:cNvPr id="556" name="Google Shape;556;p71"/>
          <p:cNvSpPr txBox="1"/>
          <p:nvPr>
            <p:ph idx="1" type="body"/>
          </p:nvPr>
        </p:nvSpPr>
        <p:spPr>
          <a:xfrm>
            <a:off x="924200" y="1853850"/>
            <a:ext cx="79863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Cost some money.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Only looks for certain misconfigured items and ignores different tech stacks.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Serverless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Lamda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query searches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57" name="Google Shape;5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750" y="578675"/>
            <a:ext cx="14287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Recon Profile Check</a:t>
            </a:r>
            <a:endParaRPr sz="1200"/>
          </a:p>
        </p:txBody>
      </p:sp>
      <p:sp>
        <p:nvSpPr>
          <p:cNvPr id="564" name="Google Shape;564;p7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Text file of WHOIS Intel domains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example_whois_com.txt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Enumerated services in our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example_com.json</a:t>
            </a:r>
            <a:r>
              <a:rPr lang="en-GB" sz="1800">
                <a:solidFill>
                  <a:schemeClr val="lt1"/>
                </a:solidFill>
              </a:rPr>
              <a:t> file AND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example_enum_com.txt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Ports scanned by NMAP and saved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example_com_results.json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Scanned our web applications for vulnerabilities (if any).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Determined our cloud assets that may be misconfigured.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65" name="Google Shape;5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3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Monitoring</a:t>
            </a:r>
            <a:endParaRPr/>
          </a:p>
        </p:txBody>
      </p:sp>
      <p:pic>
        <p:nvPicPr>
          <p:cNvPr id="571" name="Google Shape;5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</a:t>
            </a:r>
            <a:r>
              <a:rPr lang="en-GB"/>
              <a:t>Monitoring</a:t>
            </a:r>
            <a:r>
              <a:rPr lang="en-GB"/>
              <a:t> your External Assets</a:t>
            </a:r>
            <a:endParaRPr/>
          </a:p>
        </p:txBody>
      </p:sp>
      <p:sp>
        <p:nvSpPr>
          <p:cNvPr id="577" name="Google Shape;577;p74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 search engine that scans the entire internet for internet connected devices.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Gained notoriety for IP Cameras connected to the internet.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Port scans and sweeps the entire internet: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Scans all known and unknown ports.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Banner grabs from these ports.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Also determines what vulnerabilities may exist on the host.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"/>
            <a:ext cx="9144003" cy="460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839750" cy="46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730000" y="1318650"/>
            <a:ext cx="631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./about_me – </a:t>
            </a:r>
            <a:r>
              <a:rPr lang="en-GB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you may have seen or did your own Recon</a:t>
            </a:r>
            <a:endParaRPr sz="3600"/>
          </a:p>
        </p:txBody>
      </p:sp>
      <p:cxnSp>
        <p:nvCxnSpPr>
          <p:cNvPr id="219" name="Google Shape;219;p23"/>
          <p:cNvCxnSpPr/>
          <p:nvPr/>
        </p:nvCxnSpPr>
        <p:spPr>
          <a:xfrm>
            <a:off x="2892925" y="2216075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00" y="2353050"/>
            <a:ext cx="1558150" cy="15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2892925" y="20694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Cyber Security Engineer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CARFAX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LinkedIn: /in/jeredbare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Works in Security?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Billy Madison??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Twitter: @jeredbare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Tweets about everything?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Instagram: jered.bare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Bunch of pictures flexing.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/>
              <a:t>GitHub: jeredbare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Scripts and tools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813" y="2008175"/>
            <a:ext cx="45243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/>
          <p:nvPr/>
        </p:nvSpPr>
        <p:spPr>
          <a:xfrm>
            <a:off x="3660425" y="1889250"/>
            <a:ext cx="5100900" cy="2861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3432" y="4646937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44823" cy="46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47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1876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9"/>
          <p:cNvSpPr txBox="1"/>
          <p:nvPr/>
        </p:nvSpPr>
        <p:spPr>
          <a:xfrm>
            <a:off x="4797550" y="775200"/>
            <a:ext cx="4294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city:Springfield -- Must be a </a:t>
            </a:r>
            <a:r>
              <a:rPr lang="en-GB">
                <a:solidFill>
                  <a:srgbClr val="4A86E8"/>
                </a:solidFill>
              </a:rPr>
              <a:t>[string]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country: US -- </a:t>
            </a:r>
            <a:r>
              <a:rPr lang="en-GB">
                <a:solidFill>
                  <a:srgbClr val="000000"/>
                </a:solidFill>
              </a:rPr>
              <a:t>Must be a </a:t>
            </a:r>
            <a:r>
              <a:rPr lang="en-GB">
                <a:solidFill>
                  <a:srgbClr val="4A86E8"/>
                </a:solidFill>
              </a:rPr>
              <a:t>[string]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http.title:</a:t>
            </a:r>
            <a:r>
              <a:rPr lang="en-GB"/>
              <a:t>”</a:t>
            </a:r>
            <a:r>
              <a:rPr lang="en-GB">
                <a:solidFill>
                  <a:srgbClr val="000000"/>
                </a:solidFill>
              </a:rPr>
              <a:t>Hacked by</a:t>
            </a:r>
            <a:r>
              <a:rPr lang="en-GB"/>
              <a:t>”</a:t>
            </a:r>
            <a:r>
              <a:rPr lang="en-GB">
                <a:solidFill>
                  <a:srgbClr val="000000"/>
                </a:solidFill>
              </a:rPr>
              <a:t> -- Can be </a:t>
            </a:r>
            <a:r>
              <a:rPr lang="en-GB">
                <a:solidFill>
                  <a:srgbClr val="4A86E8"/>
                </a:solidFill>
              </a:rPr>
              <a:t>[string] </a:t>
            </a:r>
            <a:r>
              <a:rPr lang="en-GB">
                <a:solidFill>
                  <a:srgbClr val="000000"/>
                </a:solidFill>
              </a:rPr>
              <a:t>or </a:t>
            </a:r>
            <a:r>
              <a:rPr lang="en-GB">
                <a:solidFill>
                  <a:srgbClr val="4A86E8"/>
                </a:solidFill>
              </a:rPr>
              <a:t>[float]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net:198.209.10.0/27 -- Has to be a </a:t>
            </a:r>
            <a:r>
              <a:rPr lang="en-GB">
                <a:solidFill>
                  <a:srgbClr val="4A86E8"/>
                </a:solidFill>
              </a:rPr>
              <a:t>[float]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org:CenturyLink </a:t>
            </a:r>
            <a:r>
              <a:rPr lang="en-GB">
                <a:solidFill>
                  <a:srgbClr val="000000"/>
                </a:solidFill>
              </a:rPr>
              <a:t>-- Has to be a </a:t>
            </a:r>
            <a:r>
              <a:rPr lang="en-GB">
                <a:solidFill>
                  <a:srgbClr val="4A86E8"/>
                </a:solidFill>
              </a:rPr>
              <a:t>[string]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port:445 -- </a:t>
            </a:r>
            <a:r>
              <a:rPr lang="en-GB">
                <a:solidFill>
                  <a:srgbClr val="000000"/>
                </a:solidFill>
              </a:rPr>
              <a:t>Has to be an </a:t>
            </a:r>
            <a:r>
              <a:rPr lang="en-GB">
                <a:solidFill>
                  <a:srgbClr val="4A86E8"/>
                </a:solidFill>
              </a:rPr>
              <a:t>[int]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product:Exchange -- Can be a </a:t>
            </a:r>
            <a:r>
              <a:rPr lang="en-GB">
                <a:solidFill>
                  <a:srgbClr val="4A86E8"/>
                </a:solidFill>
              </a:rPr>
              <a:t>[string] </a:t>
            </a:r>
            <a:r>
              <a:rPr lang="en-GB">
                <a:solidFill>
                  <a:srgbClr val="000000"/>
                </a:solidFill>
              </a:rPr>
              <a:t>and/or </a:t>
            </a:r>
            <a:r>
              <a:rPr lang="en-GB">
                <a:solidFill>
                  <a:srgbClr val="4A86E8"/>
                </a:solidFill>
              </a:rPr>
              <a:t>[float]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screenshot.label:ics -- Can be a </a:t>
            </a:r>
            <a:r>
              <a:rPr lang="en-GB">
                <a:solidFill>
                  <a:srgbClr val="4A86E8"/>
                </a:solidFill>
              </a:rPr>
              <a:t>[string] </a:t>
            </a:r>
            <a:r>
              <a:rPr lang="en-GB">
                <a:solidFill>
                  <a:srgbClr val="000000"/>
                </a:solidFill>
              </a:rPr>
              <a:t>and/or </a:t>
            </a:r>
            <a:r>
              <a:rPr lang="en-GB">
                <a:solidFill>
                  <a:srgbClr val="4A86E8"/>
                </a:solidFill>
              </a:rPr>
              <a:t>[float]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state:”MO”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11" name="Google Shape;611;p79"/>
          <p:cNvSpPr txBox="1"/>
          <p:nvPr/>
        </p:nvSpPr>
        <p:spPr>
          <a:xfrm>
            <a:off x="4835350" y="436400"/>
            <a:ext cx="40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Filters and Examples:</a:t>
            </a:r>
            <a:endParaRPr b="1" u="sng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locally – Apologies ahead of time</a:t>
            </a:r>
            <a:endParaRPr/>
          </a:p>
        </p:txBody>
      </p:sp>
      <p:sp>
        <p:nvSpPr>
          <p:cNvPr id="617" name="Google Shape;617;p80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find all the servers that have SMB1 enabled.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Filters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state,</a:t>
            </a:r>
            <a:r>
              <a:rPr lang="en-GB"/>
              <a:t> city, port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state:MO city:Springfield port:445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18" name="Google Shape;6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50" y="3037700"/>
            <a:ext cx="5174907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175" y="0"/>
            <a:ext cx="9180175" cy="403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locally – Apologies ahead of time</a:t>
            </a:r>
            <a:endParaRPr/>
          </a:p>
        </p:txBody>
      </p:sp>
      <p:sp>
        <p:nvSpPr>
          <p:cNvPr id="632" name="Google Shape;632;p82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find all the servers that have a default password locally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Filters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state, city, [string]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state:”MO” city:”Springfield” “default password”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33" name="Google Shape;6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0" y="3059100"/>
            <a:ext cx="8813376" cy="9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0" y="0"/>
            <a:ext cx="8839204" cy="259392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/>
          <p:nvPr/>
        </p:nvSpPr>
        <p:spPr>
          <a:xfrm>
            <a:off x="221575" y="1056050"/>
            <a:ext cx="1824600" cy="655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3"/>
          <p:cNvSpPr/>
          <p:nvPr/>
        </p:nvSpPr>
        <p:spPr>
          <a:xfrm>
            <a:off x="2159225" y="1320050"/>
            <a:ext cx="1274400" cy="581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3"/>
          <p:cNvSpPr/>
          <p:nvPr/>
        </p:nvSpPr>
        <p:spPr>
          <a:xfrm>
            <a:off x="2159225" y="724475"/>
            <a:ext cx="1274400" cy="421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5" y="971677"/>
            <a:ext cx="8839199" cy="179359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3"/>
          <p:cNvSpPr/>
          <p:nvPr/>
        </p:nvSpPr>
        <p:spPr>
          <a:xfrm>
            <a:off x="198375" y="1029650"/>
            <a:ext cx="2087700" cy="789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75" y="2628320"/>
            <a:ext cx="5915641" cy="167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366" y="2817120"/>
            <a:ext cx="1965738" cy="167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4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locally – Apologies ahead of time</a:t>
            </a:r>
            <a:endParaRPr/>
          </a:p>
        </p:txBody>
      </p:sp>
      <p:sp>
        <p:nvSpPr>
          <p:cNvPr id="654" name="Google Shape;654;p84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find all the servers that have potentially been hacked in the state of Missouri.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Filters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state, http.title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state:”MO” http.title:“hacked by”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55" name="Google Shape;6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0" y="3022160"/>
            <a:ext cx="9143999" cy="77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0" y="105175"/>
            <a:ext cx="8261811" cy="434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locally – Apologies ahead of time</a:t>
            </a:r>
            <a:endParaRPr/>
          </a:p>
        </p:txBody>
      </p:sp>
      <p:sp>
        <p:nvSpPr>
          <p:cNvPr id="669" name="Google Shape;669;p86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find all the ICS systems in the state of Missouri.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Filters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state, screenshot.label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state:”MO” screenshot.label:ics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70" name="Google Shape;6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650" y="3080750"/>
            <a:ext cx="4825574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Problem</a:t>
            </a:r>
            <a:endParaRPr sz="1200"/>
          </a:p>
        </p:txBody>
      </p:sp>
      <p:sp>
        <p:nvSpPr>
          <p:cNvPr id="230" name="Google Shape;230;p24"/>
          <p:cNvSpPr txBox="1"/>
          <p:nvPr>
            <p:ph idx="4294967295" type="body"/>
          </p:nvPr>
        </p:nvSpPr>
        <p:spPr>
          <a:xfrm>
            <a:off x="729450" y="1749350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TLS every where is great.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The cloud is great.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For an attack surface: not so great.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78" name="Google Shape;678;p87"/>
          <p:cNvSpPr txBox="1"/>
          <p:nvPr>
            <p:ph idx="4294967295" type="body"/>
          </p:nvPr>
        </p:nvSpPr>
        <p:spPr>
          <a:xfrm>
            <a:off x="1182050" y="1706925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Please be careful with this information.  Remember, I nor the conference organizers are responsible for what you do with this presentation.  Be good.  Do good.  If not…  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79" name="Google Shape;679;p87"/>
          <p:cNvSpPr txBox="1"/>
          <p:nvPr/>
        </p:nvSpPr>
        <p:spPr>
          <a:xfrm>
            <a:off x="3282425" y="157000"/>
            <a:ext cx="30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Disclaimer x 2: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574400"/>
            <a:ext cx="53340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8"/>
          <p:cNvSpPr txBox="1"/>
          <p:nvPr/>
        </p:nvSpPr>
        <p:spPr>
          <a:xfrm>
            <a:off x="5573350" y="3651025"/>
            <a:ext cx="11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498540" cy="434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Recon Profile Check</a:t>
            </a:r>
            <a:endParaRPr sz="1200"/>
          </a:p>
        </p:txBody>
      </p:sp>
      <p:sp>
        <p:nvSpPr>
          <p:cNvPr id="698" name="Google Shape;698;p9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Text file of WHOIS Intel domains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example_whois_com.txt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Enumerated services in our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example_com.json</a:t>
            </a:r>
            <a:r>
              <a:rPr lang="en-GB" sz="1800">
                <a:solidFill>
                  <a:schemeClr val="lt1"/>
                </a:solidFill>
              </a:rPr>
              <a:t> file AND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example_enum_com.txt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Ports scanned by NMAP and saved in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example_com_results.json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Scanned our web applications for vulnerabilities (if any).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Determined our cloud assets that may be misconfigured.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99" name="Google Shape;69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1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to us!</a:t>
            </a:r>
            <a:endParaRPr/>
          </a:p>
        </p:txBody>
      </p:sp>
      <p:sp>
        <p:nvSpPr>
          <p:cNvPr id="705" name="Google Shape;705;p91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use the net and ip filters to find if our assets have been scanned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net</a:t>
            </a:r>
            <a:r>
              <a:rPr lang="en-GB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net:</a:t>
            </a:r>
            <a:r>
              <a:rPr lang="en-GB"/>
              <a:t> [ip or cidr]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06" name="Google Shape;7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800" y="3079563"/>
            <a:ext cx="5449877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75" y="1051950"/>
            <a:ext cx="8340676" cy="3445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3"/>
          <p:cNvSpPr txBox="1"/>
          <p:nvPr>
            <p:ph type="title"/>
          </p:nvPr>
        </p:nvSpPr>
        <p:spPr>
          <a:xfrm>
            <a:off x="113150" y="1318650"/>
            <a:ext cx="948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– Let’s apply it to us!</a:t>
            </a:r>
            <a:endParaRPr/>
          </a:p>
        </p:txBody>
      </p:sp>
      <p:sp>
        <p:nvSpPr>
          <p:cNvPr id="721" name="Google Shape;721;p93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Let’s use the net and ip filters to find if our assets have been scanned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Filter we’re using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query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net: [ip or cidr]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22" name="Google Shape;7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950" y="629725"/>
            <a:ext cx="79148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600" y="3080725"/>
            <a:ext cx="5425262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Recon Profile Check</a:t>
            </a:r>
            <a:endParaRPr sz="1200"/>
          </a:p>
        </p:txBody>
      </p:sp>
      <p:pic>
        <p:nvPicPr>
          <p:cNvPr id="730" name="Google Shape;73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375" y="1721600"/>
            <a:ext cx="3792836" cy="30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5" y="383825"/>
            <a:ext cx="7897155" cy="428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50" y="133525"/>
            <a:ext cx="8506665" cy="434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Why?</a:t>
            </a:r>
            <a:endParaRPr sz="1200"/>
          </a:p>
        </p:txBody>
      </p:sp>
      <p:sp>
        <p:nvSpPr>
          <p:cNvPr id="237" name="Google Shape;237;p25"/>
          <p:cNvSpPr txBox="1"/>
          <p:nvPr>
            <p:ph idx="4294967295" type="body"/>
          </p:nvPr>
        </p:nvSpPr>
        <p:spPr>
          <a:xfrm>
            <a:off x="729450" y="1749350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Every certificate is registered with a CA (certificate authority)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Most cloud infrastructures use TLS (https://www.yourcompany.com)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darker side of Shodan</a:t>
            </a:r>
            <a:endParaRPr sz="1200"/>
          </a:p>
        </p:txBody>
      </p:sp>
      <p:sp>
        <p:nvSpPr>
          <p:cNvPr id="749" name="Google Shape;749;p97"/>
          <p:cNvSpPr txBox="1"/>
          <p:nvPr>
            <p:ph idx="4294967295" type="body"/>
          </p:nvPr>
        </p:nvSpPr>
        <p:spPr>
          <a:xfrm>
            <a:off x="1182050" y="1706925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What I’m about to show you is the exact reason why we need to get recon and infosec right.  Your organization could possibly be here someday.  Again: Be good.  Do good.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750" name="Google Shape;750;p97"/>
          <p:cNvSpPr txBox="1"/>
          <p:nvPr/>
        </p:nvSpPr>
        <p:spPr>
          <a:xfrm>
            <a:off x="3282425" y="157000"/>
            <a:ext cx="306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Disclaimer x 3: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574400"/>
            <a:ext cx="53340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8"/>
          <p:cNvSpPr txBox="1"/>
          <p:nvPr/>
        </p:nvSpPr>
        <p:spPr>
          <a:xfrm>
            <a:off x="5573350" y="3651025"/>
            <a:ext cx="11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 2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9"/>
          <p:cNvSpPr txBox="1"/>
          <p:nvPr/>
        </p:nvSpPr>
        <p:spPr>
          <a:xfrm>
            <a:off x="3884700" y="2171550"/>
            <a:ext cx="13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[REDACTED]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0"/>
          <p:cNvSpPr txBox="1"/>
          <p:nvPr/>
        </p:nvSpPr>
        <p:spPr>
          <a:xfrm>
            <a:off x="3884700" y="2171550"/>
            <a:ext cx="13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[REDACTED]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01"/>
          <p:cNvSpPr txBox="1"/>
          <p:nvPr/>
        </p:nvSpPr>
        <p:spPr>
          <a:xfrm>
            <a:off x="3884700" y="2171550"/>
            <a:ext cx="13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[REDACTED]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Shodan Limitations</a:t>
            </a:r>
            <a:endParaRPr/>
          </a:p>
        </p:txBody>
      </p:sp>
      <p:sp>
        <p:nvSpPr>
          <p:cNvPr id="781" name="Google Shape;781;p102"/>
          <p:cNvSpPr txBox="1"/>
          <p:nvPr>
            <p:ph idx="1" type="body"/>
          </p:nvPr>
        </p:nvSpPr>
        <p:spPr>
          <a:xfrm>
            <a:off x="961800" y="1853850"/>
            <a:ext cx="72204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Scans are old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About 1 - 2 weeks old.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Little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Need to catch the $50 sale.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Real time monitoring cost $$$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False positives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Due to the age of the scans, there can be false positives.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Honeypots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Shodan cannot tell whether something is a honey pot or not.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Doesn’t really give you the whole “picture”.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Compensating controls; Firewalls, WAFs, IDS/IPS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3"/>
          <p:cNvSpPr txBox="1"/>
          <p:nvPr>
            <p:ph type="title"/>
          </p:nvPr>
        </p:nvSpPr>
        <p:spPr>
          <a:xfrm>
            <a:off x="1595125" y="2179025"/>
            <a:ext cx="6983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Determining Risk</a:t>
            </a:r>
            <a:endParaRPr/>
          </a:p>
        </p:txBody>
      </p:sp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Risk…is complicated and subjective</a:t>
            </a:r>
            <a:endParaRPr/>
          </a:p>
        </p:txBody>
      </p:sp>
      <p:sp>
        <p:nvSpPr>
          <p:cNvPr id="794" name="Google Shape;794;p104"/>
          <p:cNvSpPr txBox="1"/>
          <p:nvPr>
            <p:ph idx="1" type="body"/>
          </p:nvPr>
        </p:nvSpPr>
        <p:spPr>
          <a:xfrm>
            <a:off x="924200" y="1853850"/>
            <a:ext cx="79860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Just because something is connected to the internet doesn’t mean it’s inherently risky.</a:t>
            </a:r>
            <a:endParaRPr sz="15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95" name="Google Shape;79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5"/>
          <p:cNvSpPr txBox="1"/>
          <p:nvPr>
            <p:ph type="title"/>
          </p:nvPr>
        </p:nvSpPr>
        <p:spPr>
          <a:xfrm>
            <a:off x="730000" y="1318650"/>
            <a:ext cx="81348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AutoNum type="arabicPeriod"/>
            </a:pPr>
            <a:r>
              <a:rPr lang="en-GB">
                <a:solidFill>
                  <a:srgbClr val="000000"/>
                </a:solidFill>
              </a:rPr>
              <a:t>Risk Analysis with </a:t>
            </a:r>
            <a:r>
              <a:rPr lang="en-GB">
                <a:solidFill>
                  <a:srgbClr val="000000"/>
                </a:solidFill>
              </a:rPr>
              <a:t>Reconnaissance</a:t>
            </a:r>
            <a:r>
              <a:rPr lang="en-GB">
                <a:solidFill>
                  <a:srgbClr val="000000"/>
                </a:solidFill>
              </a:rPr>
              <a:t> </a:t>
            </a:r>
            <a:endParaRPr/>
          </a:p>
        </p:txBody>
      </p:sp>
      <p:cxnSp>
        <p:nvCxnSpPr>
          <p:cNvPr id="801" name="Google Shape;801;p105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105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03" name="Google Shape;803;p105"/>
          <p:cNvSpPr txBox="1"/>
          <p:nvPr/>
        </p:nvSpPr>
        <p:spPr>
          <a:xfrm>
            <a:off x="377625" y="1892250"/>
            <a:ext cx="2068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http://www.example.com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5"/>
          <p:cNvSpPr txBox="1"/>
          <p:nvPr/>
        </p:nvSpPr>
        <p:spPr>
          <a:xfrm>
            <a:off x="654175" y="2388175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Redirect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Front end and  Static website.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WAF.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p105"/>
          <p:cNvSpPr txBox="1"/>
          <p:nvPr/>
        </p:nvSpPr>
        <p:spPr>
          <a:xfrm>
            <a:off x="3603500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Medium Reflected XSS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Outdated WAF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3400550" y="18246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https://employeereports.example.com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105"/>
          <p:cNvSpPr txBox="1"/>
          <p:nvPr/>
        </p:nvSpPr>
        <p:spPr>
          <a:xfrm>
            <a:off x="6328125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443, 80 (301)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Auth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WAF, DMZ, Up to date code.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 Prem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105"/>
          <p:cNvSpPr txBox="1"/>
          <p:nvPr/>
        </p:nvSpPr>
        <p:spPr>
          <a:xfrm>
            <a:off x="6125175" y="18922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https://creditcards.example.com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105"/>
          <p:cNvSpPr/>
          <p:nvPr/>
        </p:nvSpPr>
        <p:spPr>
          <a:xfrm>
            <a:off x="3273125" y="1801100"/>
            <a:ext cx="2795700" cy="334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6"/>
          <p:cNvSpPr txBox="1"/>
          <p:nvPr>
            <p:ph type="title"/>
          </p:nvPr>
        </p:nvSpPr>
        <p:spPr>
          <a:xfrm>
            <a:off x="730000" y="1318650"/>
            <a:ext cx="81348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2.    </a:t>
            </a:r>
            <a:r>
              <a:rPr lang="en-GB">
                <a:solidFill>
                  <a:srgbClr val="000000"/>
                </a:solidFill>
              </a:rPr>
              <a:t>Risk Analysis with Reconnaissance </a:t>
            </a:r>
            <a:endParaRPr/>
          </a:p>
        </p:txBody>
      </p:sp>
      <p:cxnSp>
        <p:nvCxnSpPr>
          <p:cNvPr id="816" name="Google Shape;816;p106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106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18" name="Google Shape;818;p106"/>
          <p:cNvSpPr txBox="1"/>
          <p:nvPr/>
        </p:nvSpPr>
        <p:spPr>
          <a:xfrm>
            <a:off x="377625" y="1892250"/>
            <a:ext cx="2068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http://www.example.com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9" name="Google Shape;8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6"/>
          <p:cNvSpPr txBox="1"/>
          <p:nvPr/>
        </p:nvSpPr>
        <p:spPr>
          <a:xfrm>
            <a:off x="654175" y="2388175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Redirect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Front end and  Static website.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WAF.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1" name="Google Shape;821;p106"/>
          <p:cNvSpPr txBox="1"/>
          <p:nvPr/>
        </p:nvSpPr>
        <p:spPr>
          <a:xfrm>
            <a:off x="3603500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Medium Reflected XSS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Outdated WAF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106"/>
          <p:cNvSpPr txBox="1"/>
          <p:nvPr/>
        </p:nvSpPr>
        <p:spPr>
          <a:xfrm>
            <a:off x="3400550" y="18246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https://employeereports.example.com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106"/>
          <p:cNvSpPr txBox="1"/>
          <p:nvPr/>
        </p:nvSpPr>
        <p:spPr>
          <a:xfrm>
            <a:off x="6328125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443, 80 (301), 3306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Auth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WAF, DMZ, Up to date code.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 Prem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4" name="Google Shape;824;p106"/>
          <p:cNvSpPr txBox="1"/>
          <p:nvPr/>
        </p:nvSpPr>
        <p:spPr>
          <a:xfrm>
            <a:off x="6125175" y="18922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https://creditcards.example.com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p106"/>
          <p:cNvSpPr/>
          <p:nvPr/>
        </p:nvSpPr>
        <p:spPr>
          <a:xfrm>
            <a:off x="6050850" y="1825975"/>
            <a:ext cx="2795700" cy="334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Big Question?</a:t>
            </a:r>
            <a:endParaRPr sz="1200"/>
          </a:p>
        </p:txBody>
      </p:sp>
      <p:sp>
        <p:nvSpPr>
          <p:cNvPr id="244" name="Google Shape;244;p26"/>
          <p:cNvSpPr txBox="1"/>
          <p:nvPr>
            <p:ph idx="4294967295" type="body"/>
          </p:nvPr>
        </p:nvSpPr>
        <p:spPr>
          <a:xfrm>
            <a:off x="781400" y="2141350"/>
            <a:ext cx="7054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How can an organization know their attack surface in today’s world?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7"/>
          <p:cNvSpPr txBox="1"/>
          <p:nvPr>
            <p:ph type="title"/>
          </p:nvPr>
        </p:nvSpPr>
        <p:spPr>
          <a:xfrm>
            <a:off x="730000" y="1318650"/>
            <a:ext cx="81348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</a:t>
            </a:r>
            <a:r>
              <a:rPr lang="en-GB">
                <a:solidFill>
                  <a:srgbClr val="000000"/>
                </a:solidFill>
              </a:rPr>
              <a:t>.    Risk Analysis with Reconnaissance </a:t>
            </a:r>
            <a:endParaRPr/>
          </a:p>
        </p:txBody>
      </p:sp>
      <p:cxnSp>
        <p:nvCxnSpPr>
          <p:cNvPr id="831" name="Google Shape;831;p107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07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3" name="Google Shape;833;p107"/>
          <p:cNvSpPr txBox="1"/>
          <p:nvPr/>
        </p:nvSpPr>
        <p:spPr>
          <a:xfrm>
            <a:off x="377625" y="1892250"/>
            <a:ext cx="2068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http://www.example.com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4" name="Google Shape;8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07"/>
          <p:cNvSpPr txBox="1"/>
          <p:nvPr/>
        </p:nvSpPr>
        <p:spPr>
          <a:xfrm>
            <a:off x="654175" y="2388175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Redirect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Front end and  Static website.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WAF.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107"/>
          <p:cNvSpPr txBox="1"/>
          <p:nvPr/>
        </p:nvSpPr>
        <p:spPr>
          <a:xfrm>
            <a:off x="3603500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Outdated WAF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107"/>
          <p:cNvSpPr txBox="1"/>
          <p:nvPr/>
        </p:nvSpPr>
        <p:spPr>
          <a:xfrm>
            <a:off x="3400550" y="18246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https://employeereports.example.com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107"/>
          <p:cNvSpPr txBox="1"/>
          <p:nvPr/>
        </p:nvSpPr>
        <p:spPr>
          <a:xfrm>
            <a:off x="6328125" y="2353050"/>
            <a:ext cx="20682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Ports Open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443, 80 (301)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 Vulnerabilities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Manual Validation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Site that has a full stack framework: front, back, DB.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Calls to backend Auth APIs.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WAF, DMZ, Up to date code.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Hosting</a:t>
            </a:r>
            <a:br>
              <a:rPr b="1" lang="en-GB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 Prem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107"/>
          <p:cNvSpPr txBox="1"/>
          <p:nvPr/>
        </p:nvSpPr>
        <p:spPr>
          <a:xfrm>
            <a:off x="6125175" y="1892250"/>
            <a:ext cx="2474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https://creditcards.example.com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107"/>
          <p:cNvSpPr/>
          <p:nvPr/>
        </p:nvSpPr>
        <p:spPr>
          <a:xfrm>
            <a:off x="151375" y="1790850"/>
            <a:ext cx="2795700" cy="334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Recon Yourself tldr; version</a:t>
            </a:r>
            <a:endParaRPr/>
          </a:p>
        </p:txBody>
      </p:sp>
      <p:sp>
        <p:nvSpPr>
          <p:cNvPr id="846" name="Google Shape;846;p108"/>
          <p:cNvSpPr txBox="1"/>
          <p:nvPr>
            <p:ph idx="1" type="body"/>
          </p:nvPr>
        </p:nvSpPr>
        <p:spPr>
          <a:xfrm>
            <a:off x="924200" y="1853850"/>
            <a:ext cx="79860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Environment Discovery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AMASS Yourself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-GB"/>
              <a:t>Intel and Enum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Perimeter Scanning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Paradigm Yourself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Nmap your gathered information</a:t>
            </a:r>
            <a:r>
              <a:rPr lang="en-GB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Nikto your web targets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Cloud Scanning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Grayhat Warfare Search for Cloud Assets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Monitoring and Determining Risk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Check commercial and open source tools for your assets connected to the internet.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Shodan Yourself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What needs to be addressed vs not addressed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Build your asset list.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47" name="Google Shape;84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Coming Soon</a:t>
            </a:r>
            <a:endParaRPr/>
          </a:p>
        </p:txBody>
      </p:sp>
      <p:sp>
        <p:nvSpPr>
          <p:cNvPr id="853" name="Google Shape;853;p109"/>
          <p:cNvSpPr txBox="1"/>
          <p:nvPr>
            <p:ph idx="1" type="body"/>
          </p:nvPr>
        </p:nvSpPr>
        <p:spPr>
          <a:xfrm>
            <a:off x="924200" y="1853850"/>
            <a:ext cx="79860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Automated Reconnaissance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Open Source Tool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Risk Framework based upon reconnaissance discoveries.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54" name="Google Shape;8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and Links</a:t>
            </a:r>
            <a:endParaRPr/>
          </a:p>
        </p:txBody>
      </p:sp>
      <p:sp>
        <p:nvSpPr>
          <p:cNvPr id="860" name="Google Shape;860;p110"/>
          <p:cNvSpPr txBox="1"/>
          <p:nvPr>
            <p:ph idx="1" type="body"/>
          </p:nvPr>
        </p:nvSpPr>
        <p:spPr>
          <a:xfrm>
            <a:off x="924200" y="1853850"/>
            <a:ext cx="57246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AMASS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https://github.com/OWASP/Amass</a:t>
            </a:r>
            <a:r>
              <a:rPr lang="en-GB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Paradigm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https://github.com/jeredbare/paradigm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Nmap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https://nmap.org/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Nikto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https://cirt.net/Nikto2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GrayHat Warfare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https://buckets.grayhatwarfare.com/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talk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https://github.com/jeredbare/talks/reconyourself2</a:t>
            </a:r>
            <a:r>
              <a:rPr lang="en-GB"/>
              <a:t>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61" name="Google Shape;861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endParaRPr/>
          </a:p>
        </p:txBody>
      </p:sp>
      <p:sp>
        <p:nvSpPr>
          <p:cNvPr id="867" name="Google Shape;867;p111"/>
          <p:cNvSpPr txBox="1"/>
          <p:nvPr>
            <p:ph idx="1" type="subTitle"/>
          </p:nvPr>
        </p:nvSpPr>
        <p:spPr>
          <a:xfrm>
            <a:off x="727952" y="2168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hlink"/>
                </a:solidFill>
                <a:hlinkClick r:id="rId3"/>
              </a:rPr>
              <a:t>jeredbare@gmail.com</a:t>
            </a:r>
            <a:r>
              <a:rPr b="1" lang="en-GB" sz="1400"/>
              <a:t> 										Cell: 573-355-0676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Twitter - @jeredbare   IG: jered.bare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LinkedIn - /in/jeredbare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Github - jeredbare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868" name="Google Shape;86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800" y="503350"/>
            <a:ext cx="3330200" cy="1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 &amp; A</a:t>
            </a:r>
            <a:endParaRPr/>
          </a:p>
        </p:txBody>
      </p:sp>
      <p:sp>
        <p:nvSpPr>
          <p:cNvPr id="875" name="Google Shape;875;p11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282" y="4649512"/>
            <a:ext cx="493075" cy="4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